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27" r:id="rId2"/>
    <p:sldId id="336" r:id="rId3"/>
    <p:sldId id="329" r:id="rId4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seiller Numérique - Mairie Peyruis" initials="CNMP" lastIdx="1" clrIdx="0">
    <p:extLst>
      <p:ext uri="{19B8F6BF-5375-455C-9EA6-DF929625EA0E}">
        <p15:presenceInfo xmlns:p15="http://schemas.microsoft.com/office/powerpoint/2012/main" userId="S::conseiller.numerique@peyruis.fr::78b7c5b4-2592-4ce4-a952-9cd0c938cd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59"/>
    <a:srgbClr val="D3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90" autoAdjust="0"/>
    <p:restoredTop sz="76059" autoAdjust="0"/>
  </p:normalViewPr>
  <p:slideViewPr>
    <p:cSldViewPr snapToGrid="0">
      <p:cViewPr varScale="1">
        <p:scale>
          <a:sx n="55" d="100"/>
          <a:sy n="55" d="100"/>
        </p:scale>
        <p:origin x="1356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4126CB1-007B-465E-91E9-F50579789F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47D8AD-99C2-4874-8B58-009172227B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3CF2A5B8-FA6C-47CE-9F44-31D5C0060A54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30DCB-E90A-4CF6-A74E-945B93E74A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56564D-CE8F-4DA4-83C8-52FE0EC93C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6DD50D53-B0F8-4D96-B0BB-12136E80D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6791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76BB83A4-485A-41FC-AE00-1E9A6B0A7514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2C86A329-8A6A-4E04-B1BA-E701A88F7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590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grandes lignes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2964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2405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Plus de 700 démarches accessibles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089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B6EB-46A6-4D75-B8CC-0D7EE80EFABD}" type="datetime1">
              <a:rPr lang="fr-FR" smtClean="0"/>
              <a:t>25/10/2022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00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93E6-80BF-4343-A469-F965E28859EC}" type="datetime1">
              <a:rPr lang="fr-FR" smtClean="0"/>
              <a:t>25/10/2022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59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07B-2CFC-4B1E-BA1E-475EA0E53368}" type="datetime1">
              <a:rPr lang="fr-FR" smtClean="0"/>
              <a:t>25/10/2022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46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D03-4925-4841-900E-F98326D7D476}" type="datetime1">
              <a:rPr lang="fr-FR" smtClean="0"/>
              <a:t>25/10/2022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50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E70-C5C6-4F40-B7DC-B5A34A3751D3}" type="datetime1">
              <a:rPr lang="fr-FR" smtClean="0"/>
              <a:t>25/10/2022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88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5954-01DC-4024-888E-89BEFA0B9BCC}" type="datetime1">
              <a:rPr lang="fr-FR" smtClean="0"/>
              <a:t>25/10/2022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56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B204-0380-4055-8FED-7B534FB6EFD1}" type="datetime1">
              <a:rPr lang="fr-FR" smtClean="0"/>
              <a:t>25/10/2022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58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899-981B-4023-89CF-BDD9C8CBBC52}" type="datetime1">
              <a:rPr lang="fr-FR" smtClean="0"/>
              <a:t>25/10/2022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13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BF90-B355-40D2-925E-D05A1B5C9895}" type="datetime1">
              <a:rPr lang="fr-FR" smtClean="0"/>
              <a:t>25/10/2022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27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60FB-01CB-484D-9CD4-F7DE9B17D19E}" type="datetime1">
              <a:rPr lang="fr-FR" smtClean="0"/>
              <a:t>25/10/2022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32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8EF-EB26-4233-A943-2F1C9F60E960}" type="datetime1">
              <a:rPr lang="fr-FR" smtClean="0"/>
              <a:t>25/10/2022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31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46079-C9B8-4FE5-921B-70FB0EC293AE}" type="datetime1">
              <a:rPr lang="fr-FR" smtClean="0"/>
              <a:t>25/10/2022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Ordi, atelier 5/5 - France connect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07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64F30-9FFC-4B71-A563-6929FE207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392" y="-251101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🔍 France </a:t>
            </a:r>
            <a:r>
              <a:rPr lang="fr-FR" sz="3250" dirty="0" err="1"/>
              <a:t>Connect</a:t>
            </a:r>
            <a:endParaRPr lang="fr-FR" sz="3250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5766498-823A-4E1C-B323-40E1B59D31B8}"/>
              </a:ext>
            </a:extLst>
          </p:cNvPr>
          <p:cNvCxnSpPr/>
          <p:nvPr/>
        </p:nvCxnSpPr>
        <p:spPr>
          <a:xfrm>
            <a:off x="812407" y="622862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D250D0F4-1F24-4C65-B55B-2D0B308DAD0E}"/>
              </a:ext>
            </a:extLst>
          </p:cNvPr>
          <p:cNvSpPr txBox="1"/>
          <p:nvPr/>
        </p:nvSpPr>
        <p:spPr>
          <a:xfrm>
            <a:off x="594444" y="1433963"/>
            <a:ext cx="4089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Les démarches administratives et les services en ligne du quotidien 👉	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AC25B23-2F39-4962-AAE5-D866F2346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5763" y="742539"/>
            <a:ext cx="4740094" cy="1992391"/>
          </a:xfrm>
          <a:prstGeom prst="rect">
            <a:avLst/>
          </a:prstGeom>
        </p:spPr>
      </p:pic>
      <p:sp>
        <p:nvSpPr>
          <p:cNvPr id="31" name="Espace réservé du contenu 11">
            <a:extLst>
              <a:ext uri="{FF2B5EF4-FFF2-40B4-BE49-F238E27FC236}">
                <a16:creationId xmlns:a16="http://schemas.microsoft.com/office/drawing/2014/main" id="{69B8AD46-4C87-400A-B254-090E1DBB4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056" y="3023450"/>
            <a:ext cx="6526623" cy="3695932"/>
          </a:xfrm>
          <a:ln>
            <a:solidFill>
              <a:srgbClr val="FFC000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1950" dirty="0"/>
              <a:t>🌐</a:t>
            </a:r>
            <a:r>
              <a:rPr lang="fr-FR" sz="1950" i="1" dirty="0"/>
              <a:t> </a:t>
            </a:r>
            <a:r>
              <a:rPr lang="fr-FR" sz="1950" dirty="0"/>
              <a:t>Se rendre sur un service en ligne  </a:t>
            </a:r>
          </a:p>
          <a:p>
            <a:pPr marL="0" indent="0" algn="ctr">
              <a:buNone/>
            </a:pPr>
            <a:endParaRPr lang="fr-FR" sz="1950" dirty="0"/>
          </a:p>
          <a:p>
            <a:pPr marL="0" indent="0" algn="ctr">
              <a:buNone/>
            </a:pPr>
            <a:r>
              <a:rPr lang="fr-FR" sz="1950" dirty="0"/>
              <a:t>🖱 Cliquer sur           l       		</a:t>
            </a:r>
          </a:p>
          <a:p>
            <a:pPr marL="0" indent="0" algn="ctr">
              <a:buNone/>
            </a:pPr>
            <a:endParaRPr lang="fr-FR" sz="1950" dirty="0"/>
          </a:p>
          <a:p>
            <a:pPr marL="0" indent="0" algn="ctr">
              <a:buNone/>
            </a:pPr>
            <a:r>
              <a:rPr lang="fr-FR" sz="1950" dirty="0"/>
              <a:t>🔑</a:t>
            </a:r>
            <a:r>
              <a:rPr lang="fr-FR" sz="1950" b="1" dirty="0"/>
              <a:t> Avoir un compte </a:t>
            </a:r>
            <a:r>
              <a:rPr lang="fr-FR" sz="1950" dirty="0"/>
              <a:t>sur un des 5 services       👉</a:t>
            </a:r>
          </a:p>
          <a:p>
            <a:pPr marL="0" indent="0" algn="ctr">
              <a:buNone/>
            </a:pPr>
            <a:r>
              <a:rPr lang="fr-FR" sz="1950" dirty="0"/>
              <a:t>et choisir son </a:t>
            </a:r>
            <a:r>
              <a:rPr lang="fr-FR" sz="1950" b="1" dirty="0">
                <a:solidFill>
                  <a:srgbClr val="FFC000"/>
                </a:solidFill>
              </a:rPr>
              <a:t>service clé</a:t>
            </a:r>
          </a:p>
          <a:p>
            <a:pPr marL="0" indent="0" algn="ctr">
              <a:buNone/>
            </a:pPr>
            <a:endParaRPr lang="fr-FR" sz="1950" dirty="0"/>
          </a:p>
          <a:p>
            <a:pPr marL="0" indent="0" algn="ctr">
              <a:buNone/>
            </a:pPr>
            <a:r>
              <a:rPr lang="fr-FR" sz="1950" dirty="0"/>
              <a:t>🖊 Entrer ses identifiants et mot de passe</a:t>
            </a:r>
          </a:p>
          <a:p>
            <a:pPr marL="0" indent="0" algn="ctr">
              <a:buNone/>
            </a:pPr>
            <a:endParaRPr lang="fr-FR" sz="1950" dirty="0"/>
          </a:p>
          <a:p>
            <a:pPr marL="0" indent="0" algn="ctr">
              <a:buNone/>
            </a:pPr>
            <a:r>
              <a:rPr lang="fr-FR" sz="1950" dirty="0"/>
              <a:t>✔Confirmer son identité et se connecter</a:t>
            </a:r>
          </a:p>
          <a:p>
            <a:pPr marL="0" indent="0" algn="ctr">
              <a:buNone/>
            </a:pPr>
            <a:endParaRPr lang="fr-FR" sz="1950" dirty="0"/>
          </a:p>
          <a:p>
            <a:pPr marL="0" indent="0" algn="ctr">
              <a:buNone/>
            </a:pPr>
            <a:r>
              <a:rPr lang="fr-FR" sz="1950" dirty="0"/>
              <a:t>❗ Sur un ordinateur public, penser à se déconnecter en partant</a:t>
            </a:r>
          </a:p>
          <a:p>
            <a:pPr marL="0" indent="0" algn="ctr">
              <a:buNone/>
            </a:pPr>
            <a:endParaRPr lang="fr-FR" sz="1950" dirty="0"/>
          </a:p>
          <a:p>
            <a:pPr marL="0" indent="0" algn="ctr">
              <a:buNone/>
            </a:pPr>
            <a:endParaRPr lang="fr-FR" sz="1950" dirty="0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9021778D-22C7-407A-9843-B7F2543092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59" y="3533885"/>
            <a:ext cx="2027193" cy="546312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5F8B06C-94C9-4934-B741-7FAFF120F2FC}"/>
              </a:ext>
            </a:extLst>
          </p:cNvPr>
          <p:cNvSpPr/>
          <p:nvPr/>
        </p:nvSpPr>
        <p:spPr>
          <a:xfrm>
            <a:off x="2051920" y="6142833"/>
            <a:ext cx="6064897" cy="546312"/>
          </a:xfrm>
          <a:prstGeom prst="rect">
            <a:avLst/>
          </a:prstGeom>
          <a:noFill/>
          <a:ln w="28575">
            <a:solidFill>
              <a:srgbClr val="FFB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D25B4653-2911-4F49-93CC-0A5DA4B3B7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9739" y="3834550"/>
            <a:ext cx="2662609" cy="1509328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4D5372-C561-CF45-D3AB-B879AF98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E52E57-935F-7744-94D2-52E19969D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79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44BD2C1-FECB-4AA2-A5A7-F33043539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10" y="641466"/>
            <a:ext cx="4814096" cy="2448909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3E2DDA48-CCBE-4B18-A015-C248080B2033}"/>
              </a:ext>
            </a:extLst>
          </p:cNvPr>
          <p:cNvSpPr txBox="1">
            <a:spLocks/>
          </p:cNvSpPr>
          <p:nvPr/>
        </p:nvSpPr>
        <p:spPr>
          <a:xfrm>
            <a:off x="465886" y="190834"/>
            <a:ext cx="2661456" cy="4506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400" b="1" dirty="0">
                <a:solidFill>
                  <a:schemeClr val="bg1"/>
                </a:solidFill>
              </a:rPr>
              <a:t>1/ Accéder aux services en ligne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6626CA0-67B9-4147-87A9-5B291D5872EA}"/>
              </a:ext>
            </a:extLst>
          </p:cNvPr>
          <p:cNvGrpSpPr/>
          <p:nvPr/>
        </p:nvGrpSpPr>
        <p:grpSpPr>
          <a:xfrm>
            <a:off x="112279" y="2947935"/>
            <a:ext cx="4840721" cy="738664"/>
            <a:chOff x="681034" y="3954120"/>
            <a:chExt cx="6630602" cy="184177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73FF79EC-5660-4D9D-BC89-DE09829ECABC}"/>
                </a:ext>
              </a:extLst>
            </p:cNvPr>
            <p:cNvSpPr txBox="1"/>
            <p:nvPr/>
          </p:nvSpPr>
          <p:spPr>
            <a:xfrm>
              <a:off x="681034" y="3954120"/>
              <a:ext cx="6630602" cy="1841776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b="1" dirty="0"/>
                <a:t>Se rendre </a:t>
              </a:r>
              <a:r>
                <a:rPr lang="fr-FR" sz="1400" dirty="0"/>
                <a:t>sur le site internet de son choix pour effectuer une démarche en ligne et </a:t>
              </a:r>
              <a:r>
                <a:rPr lang="fr-FR" sz="1400" b="1" dirty="0"/>
                <a:t>cliquer</a:t>
              </a:r>
              <a:r>
                <a:rPr lang="fr-FR" sz="1400" dirty="0"/>
                <a:t> sur le bouton 👉</a:t>
              </a:r>
            </a:p>
            <a:p>
              <a:endParaRPr lang="fr-FR" sz="1400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E96907C3-ACA0-4313-AC15-425C6AA88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0981" y="4687737"/>
              <a:ext cx="1702375" cy="745142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</p:pic>
      </p:grpSp>
      <p:sp>
        <p:nvSpPr>
          <p:cNvPr id="13" name="Titre 1">
            <a:extLst>
              <a:ext uri="{FF2B5EF4-FFF2-40B4-BE49-F238E27FC236}">
                <a16:creationId xmlns:a16="http://schemas.microsoft.com/office/drawing/2014/main" id="{F39F0FB7-CA2F-47E9-830D-DE7E2A539CAB}"/>
              </a:ext>
            </a:extLst>
          </p:cNvPr>
          <p:cNvSpPr txBox="1">
            <a:spLocks/>
          </p:cNvSpPr>
          <p:nvPr/>
        </p:nvSpPr>
        <p:spPr>
          <a:xfrm>
            <a:off x="465886" y="3925894"/>
            <a:ext cx="2080052" cy="527448"/>
          </a:xfrm>
          <a:prstGeom prst="rect">
            <a:avLst/>
          </a:prstGeom>
          <a:solidFill>
            <a:srgbClr val="FFC000"/>
          </a:solidFill>
          <a:ln>
            <a:solidFill>
              <a:srgbClr val="FFBD59"/>
            </a:solidFill>
          </a:ln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chemeClr val="bg1"/>
                </a:solidFill>
              </a:rPr>
              <a:t>2/ Choisir la clé à utiliser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3211841-294E-4C23-BDF7-A25025C9AC04}"/>
              </a:ext>
            </a:extLst>
          </p:cNvPr>
          <p:cNvSpPr txBox="1"/>
          <p:nvPr/>
        </p:nvSpPr>
        <p:spPr>
          <a:xfrm>
            <a:off x="112279" y="5928502"/>
            <a:ext cx="4840721" cy="73866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👉 Pour </a:t>
            </a:r>
            <a:r>
              <a:rPr lang="fr-FR" sz="1400" b="1" dirty="0"/>
              <a:t>se connecter</a:t>
            </a:r>
            <a:r>
              <a:rPr lang="fr-FR" sz="1400" dirty="0"/>
              <a:t>, </a:t>
            </a:r>
            <a:r>
              <a:rPr lang="fr-FR" sz="1400" b="1" dirty="0"/>
              <a:t>choisir</a:t>
            </a:r>
            <a:r>
              <a:rPr lang="fr-FR" sz="1400" dirty="0"/>
              <a:t> un compte que l'on connaît parmi ceux disponibles : le compte impots.gouv.fr, ameli.fr, l’Identité Numérique La Poste, </a:t>
            </a:r>
            <a:r>
              <a:rPr lang="fr-FR" sz="1400" dirty="0" err="1"/>
              <a:t>MobileConnect</a:t>
            </a:r>
            <a:r>
              <a:rPr lang="fr-FR" sz="1400" dirty="0"/>
              <a:t> et moi, msa.fr.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4850F370-C634-4C26-B4DA-5EBA426EB4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468" y="4559838"/>
            <a:ext cx="3710341" cy="1262168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91FCE55-3295-4690-A232-69C8DDE70733}"/>
              </a:ext>
            </a:extLst>
          </p:cNvPr>
          <p:cNvCxnSpPr>
            <a:cxnSpLocks/>
          </p:cNvCxnSpPr>
          <p:nvPr/>
        </p:nvCxnSpPr>
        <p:spPr>
          <a:xfrm>
            <a:off x="5067759" y="197402"/>
            <a:ext cx="0" cy="6476332"/>
          </a:xfrm>
          <a:prstGeom prst="line">
            <a:avLst/>
          </a:prstGeom>
          <a:ln w="762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re 1">
            <a:extLst>
              <a:ext uri="{FF2B5EF4-FFF2-40B4-BE49-F238E27FC236}">
                <a16:creationId xmlns:a16="http://schemas.microsoft.com/office/drawing/2014/main" id="{C733D8A0-F21A-4E03-A904-F369D542CD61}"/>
              </a:ext>
            </a:extLst>
          </p:cNvPr>
          <p:cNvSpPr txBox="1">
            <a:spLocks/>
          </p:cNvSpPr>
          <p:nvPr/>
        </p:nvSpPr>
        <p:spPr>
          <a:xfrm>
            <a:off x="5373936" y="190834"/>
            <a:ext cx="3076000" cy="45063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400" b="1" dirty="0">
                <a:solidFill>
                  <a:schemeClr val="bg1"/>
                </a:solidFill>
              </a:rPr>
              <a:t>3/ Entrer les informations personnelles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649D334-BBCC-4D39-8E67-8AD8791DC5CA}"/>
              </a:ext>
            </a:extLst>
          </p:cNvPr>
          <p:cNvSpPr txBox="1"/>
          <p:nvPr/>
        </p:nvSpPr>
        <p:spPr>
          <a:xfrm>
            <a:off x="5261445" y="1997199"/>
            <a:ext cx="4589164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👉 </a:t>
            </a:r>
            <a:r>
              <a:rPr lang="fr-FR" sz="1400" b="1" dirty="0"/>
              <a:t>S'identifier</a:t>
            </a:r>
            <a:r>
              <a:rPr lang="fr-FR" sz="1400" dirty="0"/>
              <a:t> en inscrivant les identifiants du service sélectionné. </a:t>
            </a:r>
          </a:p>
          <a:p>
            <a:pPr algn="ctr"/>
            <a:r>
              <a:rPr lang="fr-FR" sz="1400" dirty="0"/>
              <a:t>Par exemple pour accéder au site des impôts on peut </a:t>
            </a:r>
            <a:r>
              <a:rPr lang="fr-FR" sz="1400" b="1" dirty="0"/>
              <a:t>choisir</a:t>
            </a:r>
            <a:r>
              <a:rPr lang="fr-FR" sz="1400" dirty="0"/>
              <a:t> l'identifiant </a:t>
            </a:r>
            <a:r>
              <a:rPr lang="fr-FR" sz="1400" dirty="0" err="1"/>
              <a:t>Améli</a:t>
            </a:r>
            <a:endParaRPr lang="fr-FR" sz="1400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F73A39DF-5681-484C-8FD7-EF6F026C67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8938" y="703161"/>
            <a:ext cx="2227089" cy="1257842"/>
          </a:xfrm>
          <a:prstGeom prst="rect">
            <a:avLst/>
          </a:prstGeom>
        </p:spPr>
      </p:pic>
      <p:sp>
        <p:nvSpPr>
          <p:cNvPr id="20" name="Titre 1">
            <a:extLst>
              <a:ext uri="{FF2B5EF4-FFF2-40B4-BE49-F238E27FC236}">
                <a16:creationId xmlns:a16="http://schemas.microsoft.com/office/drawing/2014/main" id="{F2029112-8F73-4499-A7E9-2434480D1227}"/>
              </a:ext>
            </a:extLst>
          </p:cNvPr>
          <p:cNvSpPr txBox="1">
            <a:spLocks/>
          </p:cNvSpPr>
          <p:nvPr/>
        </p:nvSpPr>
        <p:spPr>
          <a:xfrm>
            <a:off x="5372617" y="3090374"/>
            <a:ext cx="2172333" cy="450633"/>
          </a:xfrm>
          <a:prstGeom prst="rect">
            <a:avLst/>
          </a:prstGeom>
          <a:solidFill>
            <a:srgbClr val="FFC000"/>
          </a:solidFill>
          <a:ln>
            <a:solidFill>
              <a:srgbClr val="FFBD59"/>
            </a:solidFill>
          </a:ln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400" b="1" dirty="0">
                <a:solidFill>
                  <a:schemeClr val="bg1"/>
                </a:solidFill>
              </a:rPr>
              <a:t>4/ Connexion réussie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AB7F8DA-D490-441C-AF37-C7AA63189B4B}"/>
              </a:ext>
            </a:extLst>
          </p:cNvPr>
          <p:cNvSpPr txBox="1"/>
          <p:nvPr/>
        </p:nvSpPr>
        <p:spPr>
          <a:xfrm>
            <a:off x="5373936" y="4869543"/>
            <a:ext cx="4235534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👉 La page internet indique la </a:t>
            </a:r>
            <a:r>
              <a:rPr lang="fr-FR" sz="1400" b="1" dirty="0"/>
              <a:t>confirmation</a:t>
            </a:r>
            <a:r>
              <a:rPr lang="fr-FR" sz="1400" dirty="0"/>
              <a:t> de la connexion grâce à France </a:t>
            </a:r>
            <a:r>
              <a:rPr lang="fr-FR" sz="1400" dirty="0" err="1"/>
              <a:t>Connect</a:t>
            </a:r>
            <a:r>
              <a:rPr lang="fr-FR" sz="1400" dirty="0"/>
              <a:t>. 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37304E9B-8862-4D7D-8A6D-5C7C212420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28938" y="3527267"/>
            <a:ext cx="2405302" cy="1343295"/>
          </a:xfrm>
          <a:prstGeom prst="rect">
            <a:avLst/>
          </a:prstGeom>
        </p:spPr>
      </p:pic>
      <p:sp>
        <p:nvSpPr>
          <p:cNvPr id="23" name="Titre 1">
            <a:extLst>
              <a:ext uri="{FF2B5EF4-FFF2-40B4-BE49-F238E27FC236}">
                <a16:creationId xmlns:a16="http://schemas.microsoft.com/office/drawing/2014/main" id="{4ED4D7F7-3801-45C9-A76F-54822B3DB074}"/>
              </a:ext>
            </a:extLst>
          </p:cNvPr>
          <p:cNvSpPr txBox="1">
            <a:spLocks/>
          </p:cNvSpPr>
          <p:nvPr/>
        </p:nvSpPr>
        <p:spPr>
          <a:xfrm>
            <a:off x="5373936" y="5591076"/>
            <a:ext cx="2947929" cy="450632"/>
          </a:xfrm>
          <a:prstGeom prst="rect">
            <a:avLst/>
          </a:prstGeom>
          <a:solidFill>
            <a:srgbClr val="FFC000"/>
          </a:solidFill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400" b="1" dirty="0">
                <a:solidFill>
                  <a:schemeClr val="bg1"/>
                </a:solidFill>
              </a:rPr>
              <a:t>5/ Vérification et alerte de connexion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F052BD8-00E3-4A02-BE21-3BFA366676D5}"/>
              </a:ext>
            </a:extLst>
          </p:cNvPr>
          <p:cNvSpPr txBox="1"/>
          <p:nvPr/>
        </p:nvSpPr>
        <p:spPr>
          <a:xfrm>
            <a:off x="5372617" y="6150514"/>
            <a:ext cx="4342028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👉 Réception d'un mail d'alerte de connexion à un service avec </a:t>
            </a:r>
            <a:r>
              <a:rPr lang="fr-FR" sz="1400" dirty="0" err="1"/>
              <a:t>FranceConnect</a:t>
            </a:r>
            <a:r>
              <a:rPr lang="fr-FR" sz="1400" dirty="0"/>
              <a:t> dans la boîte mail. 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64B3E8F3-5BB9-47B2-8DFE-D022A381EA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28041" y="5591076"/>
            <a:ext cx="457450" cy="46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47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64F30-9FFC-4B71-A563-6929FE207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-44079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🔍 France </a:t>
            </a:r>
            <a:r>
              <a:rPr lang="fr-FR" sz="3250" dirty="0" err="1"/>
              <a:t>Connect</a:t>
            </a:r>
            <a:endParaRPr lang="fr-FR" sz="3250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5766498-823A-4E1C-B323-40E1B59D31B8}"/>
              </a:ext>
            </a:extLst>
          </p:cNvPr>
          <p:cNvCxnSpPr/>
          <p:nvPr/>
        </p:nvCxnSpPr>
        <p:spPr>
          <a:xfrm>
            <a:off x="597951" y="790018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E42BC19E-3D25-4111-966A-834C19BFB172}"/>
              </a:ext>
            </a:extLst>
          </p:cNvPr>
          <p:cNvGrpSpPr/>
          <p:nvPr/>
        </p:nvGrpSpPr>
        <p:grpSpPr>
          <a:xfrm>
            <a:off x="339029" y="1135569"/>
            <a:ext cx="9039837" cy="4308186"/>
            <a:chOff x="586986" y="1619605"/>
            <a:chExt cx="9039837" cy="4308186"/>
          </a:xfrm>
        </p:grpSpPr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BB42C01F-F4CC-41AB-BA34-A12A482701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507" r="992"/>
            <a:stretch/>
          </p:blipFill>
          <p:spPr>
            <a:xfrm>
              <a:off x="586986" y="1619605"/>
              <a:ext cx="2654869" cy="1431926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E6ACCF9-C826-4C5A-AB32-89B60B8B5B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647"/>
            <a:stretch/>
          </p:blipFill>
          <p:spPr>
            <a:xfrm>
              <a:off x="3537627" y="1621083"/>
              <a:ext cx="2877398" cy="2507806"/>
            </a:xfrm>
            <a:prstGeom prst="rect">
              <a:avLst/>
            </a:prstGeom>
          </p:spPr>
        </p:pic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7559E1DB-B259-4FB5-AA15-35DAB66653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6888" t="12001" b="23714"/>
            <a:stretch/>
          </p:blipFill>
          <p:spPr>
            <a:xfrm>
              <a:off x="3705295" y="5029134"/>
              <a:ext cx="2825152" cy="766274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5BE7C77D-BB20-4A3B-9AE4-348A323C93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7969" t="9344" b="7474"/>
            <a:stretch/>
          </p:blipFill>
          <p:spPr>
            <a:xfrm>
              <a:off x="6714344" y="1722657"/>
              <a:ext cx="2521655" cy="1725501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F4964061-FCFE-4DB2-B112-614CAE75C7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912"/>
            <a:stretch/>
          </p:blipFill>
          <p:spPr>
            <a:xfrm>
              <a:off x="3637638" y="4183030"/>
              <a:ext cx="2960466" cy="766274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F1BCDF25-37B1-470F-A878-53D5A64EE3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8856" t="23643"/>
            <a:stretch/>
          </p:blipFill>
          <p:spPr>
            <a:xfrm>
              <a:off x="6788026" y="4408886"/>
              <a:ext cx="2447973" cy="1518905"/>
            </a:xfrm>
            <a:prstGeom prst="rect">
              <a:avLst/>
            </a:prstGeom>
          </p:spPr>
        </p:pic>
        <p:pic>
          <p:nvPicPr>
            <p:cNvPr id="42" name="Image 41">
              <a:extLst>
                <a:ext uri="{FF2B5EF4-FFF2-40B4-BE49-F238E27FC236}">
                  <a16:creationId xmlns:a16="http://schemas.microsoft.com/office/drawing/2014/main" id="{C02A4125-E2E1-4C0B-89C9-A04B0B459B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11107" t="18943" r="4212" b="20348"/>
            <a:stretch/>
          </p:blipFill>
          <p:spPr>
            <a:xfrm>
              <a:off x="590061" y="3158916"/>
              <a:ext cx="2877398" cy="967994"/>
            </a:xfrm>
            <a:prstGeom prst="rect">
              <a:avLst/>
            </a:prstGeom>
          </p:spPr>
        </p:pic>
        <p:pic>
          <p:nvPicPr>
            <p:cNvPr id="43" name="Image 42">
              <a:extLst>
                <a:ext uri="{FF2B5EF4-FFF2-40B4-BE49-F238E27FC236}">
                  <a16:creationId xmlns:a16="http://schemas.microsoft.com/office/drawing/2014/main" id="{5FA62DF0-F05A-40B4-B8D9-23ED229185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8809" t="10262" r="8019" b="14785"/>
            <a:stretch/>
          </p:blipFill>
          <p:spPr>
            <a:xfrm>
              <a:off x="586986" y="4538270"/>
              <a:ext cx="2594378" cy="1299529"/>
            </a:xfrm>
            <a:prstGeom prst="rect">
              <a:avLst/>
            </a:prstGeom>
          </p:spPr>
        </p:pic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AD9DA15F-8F35-4F56-A8FA-05492BCC85A0}"/>
                </a:ext>
              </a:extLst>
            </p:cNvPr>
            <p:cNvSpPr txBox="1"/>
            <p:nvPr/>
          </p:nvSpPr>
          <p:spPr>
            <a:xfrm>
              <a:off x="1450235" y="1651574"/>
              <a:ext cx="1513982" cy="26744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www.impots.gouv.fr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7B2AB8ED-A361-4866-B5D5-8B31D96B33B6}"/>
                </a:ext>
              </a:extLst>
            </p:cNvPr>
            <p:cNvSpPr txBox="1"/>
            <p:nvPr/>
          </p:nvSpPr>
          <p:spPr>
            <a:xfrm>
              <a:off x="4304018" y="1651574"/>
              <a:ext cx="1055837" cy="26744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www.ameli.fr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0AFEE35F-F425-4B54-944F-430A03D2B657}"/>
                </a:ext>
              </a:extLst>
            </p:cNvPr>
            <p:cNvSpPr txBox="1"/>
            <p:nvPr/>
          </p:nvSpPr>
          <p:spPr>
            <a:xfrm>
              <a:off x="4682505" y="4983586"/>
              <a:ext cx="1732519" cy="26744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passeport.ants.gouv.fr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61E05492-FEBE-441C-8326-0064B3D68433}"/>
                </a:ext>
              </a:extLst>
            </p:cNvPr>
            <p:cNvSpPr txBox="1"/>
            <p:nvPr/>
          </p:nvSpPr>
          <p:spPr>
            <a:xfrm>
              <a:off x="7619498" y="1649022"/>
              <a:ext cx="1055837" cy="26744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ants.gouv.fr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9158B2B7-EF02-4BB2-9D3E-39E6598E0504}"/>
                </a:ext>
              </a:extLst>
            </p:cNvPr>
            <p:cNvSpPr txBox="1"/>
            <p:nvPr/>
          </p:nvSpPr>
          <p:spPr>
            <a:xfrm>
              <a:off x="6825811" y="3915120"/>
              <a:ext cx="2801012" cy="442557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https://www.service-public.fr/particuliers/vosdroits/N19804</a:t>
              </a:r>
            </a:p>
          </p:txBody>
        </p: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348555DE-E088-41AD-8075-C90601B4EE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8856" b="82582"/>
            <a:stretch/>
          </p:blipFill>
          <p:spPr>
            <a:xfrm>
              <a:off x="6749425" y="3536349"/>
              <a:ext cx="2447973" cy="346487"/>
            </a:xfrm>
            <a:prstGeom prst="rect">
              <a:avLst/>
            </a:prstGeom>
          </p:spPr>
        </p:pic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F910CBD5-0C14-4C46-ADF3-ADAF772D85CB}"/>
                </a:ext>
              </a:extLst>
            </p:cNvPr>
            <p:cNvSpPr txBox="1"/>
            <p:nvPr/>
          </p:nvSpPr>
          <p:spPr>
            <a:xfrm>
              <a:off x="4391948" y="4126910"/>
              <a:ext cx="1732519" cy="26744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www.info-retraite.fr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74E58160-87EF-47B9-A0A1-BF33A2E1FD59}"/>
                </a:ext>
              </a:extLst>
            </p:cNvPr>
            <p:cNvSpPr txBox="1"/>
            <p:nvPr/>
          </p:nvSpPr>
          <p:spPr>
            <a:xfrm>
              <a:off x="1550247" y="3104775"/>
              <a:ext cx="2087391" cy="26744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www.mesdroitssociaux.gouv.fr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9B438006-1141-485B-A951-969707C7D8CE}"/>
                </a:ext>
              </a:extLst>
            </p:cNvPr>
            <p:cNvSpPr txBox="1"/>
            <p:nvPr/>
          </p:nvSpPr>
          <p:spPr>
            <a:xfrm>
              <a:off x="1355715" y="4502780"/>
              <a:ext cx="2349579" cy="26744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dirty="0">
                  <a:solidFill>
                    <a:srgbClr val="FFC000"/>
                  </a:solidFill>
                </a:rPr>
                <a:t>www.moncompteformation.gouv.fr</a:t>
              </a:r>
            </a:p>
          </p:txBody>
        </p:sp>
      </p:grp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DE2A6F-F23B-E304-E293-69AFCFB1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Ordi, atelier 5/5 - France connect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6DF4B5-9DAC-9950-96F0-B39754509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1013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4024</TotalTime>
  <Words>302</Words>
  <Application>Microsoft Office PowerPoint</Application>
  <PresentationFormat>Format A4 (210 x 297 mm)</PresentationFormat>
  <Paragraphs>40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🔍 France Connect</vt:lpstr>
      <vt:lpstr>Présentation PowerPoint</vt:lpstr>
      <vt:lpstr>🔍 France Connect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de prise en main</dc:title>
  <dc:creator>Conseiller Numérique - Mairie Peyruis</dc:creator>
  <cp:lastModifiedBy>Conseiller Numérique - Mairie Peyruis</cp:lastModifiedBy>
  <cp:revision>31</cp:revision>
  <cp:lastPrinted>2022-03-25T10:20:24Z</cp:lastPrinted>
  <dcterms:created xsi:type="dcterms:W3CDTF">2021-12-15T13:49:53Z</dcterms:created>
  <dcterms:modified xsi:type="dcterms:W3CDTF">2022-10-25T11:31:27Z</dcterms:modified>
</cp:coreProperties>
</file>